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77" r:id="rId6"/>
    <p:sldId id="278" r:id="rId7"/>
    <p:sldId id="279" r:id="rId8"/>
    <p:sldId id="267" r:id="rId9"/>
    <p:sldId id="268" r:id="rId10"/>
    <p:sldId id="260" r:id="rId11"/>
    <p:sldId id="276" r:id="rId12"/>
    <p:sldId id="261" r:id="rId13"/>
    <p:sldId id="266" r:id="rId14"/>
    <p:sldId id="265" r:id="rId15"/>
    <p:sldId id="264" r:id="rId16"/>
    <p:sldId id="262" r:id="rId17"/>
    <p:sldId id="271" r:id="rId18"/>
    <p:sldId id="273" r:id="rId19"/>
    <p:sldId id="274" r:id="rId20"/>
    <p:sldId id="269" r:id="rId21"/>
    <p:sldId id="270" r:id="rId22"/>
    <p:sldId id="272" r:id="rId23"/>
    <p:sldId id="275" r:id="rId24"/>
    <p:sldId id="263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5" r:id="rId33"/>
  </p:sldIdLst>
  <p:sldSz cx="9144000" cy="6858000" type="screen4x3"/>
  <p:notesSz cx="6710363" cy="98425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60"/>
  </p:normalViewPr>
  <p:slideViewPr>
    <p:cSldViewPr snapToGrid="0">
      <p:cViewPr>
        <p:scale>
          <a:sx n="70" d="100"/>
          <a:sy n="70" d="100"/>
        </p:scale>
        <p:origin x="-108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Se&#353;it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/>
              <a:t>Začátek metání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dnů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List1!$A$2:$A$13</c:f>
              <c:strCache>
                <c:ptCount val="12"/>
                <c:pt idx="0">
                  <c:v>Phleum pratense</c:v>
                </c:pt>
                <c:pt idx="1">
                  <c:v>Brachypodium pinnatum</c:v>
                </c:pt>
                <c:pt idx="2">
                  <c:v>Phleum phleoides</c:v>
                </c:pt>
                <c:pt idx="3">
                  <c:v>Poa pratensis</c:v>
                </c:pt>
                <c:pt idx="4">
                  <c:v>Briza media</c:v>
                </c:pt>
                <c:pt idx="5">
                  <c:v>Festuca valesiaca</c:v>
                </c:pt>
                <c:pt idx="6">
                  <c:v>Koeleria pyramidata</c:v>
                </c:pt>
                <c:pt idx="7">
                  <c:v>Avenula pubescens</c:v>
                </c:pt>
                <c:pt idx="8">
                  <c:v>Festuca rupicola</c:v>
                </c:pt>
                <c:pt idx="9">
                  <c:v>Poa angustifolia</c:v>
                </c:pt>
                <c:pt idx="10">
                  <c:v>Festuca rubra</c:v>
                </c:pt>
                <c:pt idx="11">
                  <c:v>Bromus erectus</c:v>
                </c:pt>
              </c:strCache>
            </c:strRef>
          </c:cat>
          <c:val>
            <c:numRef>
              <c:f>List1!$B$2:$B$13</c:f>
              <c:numCache>
                <c:formatCode>0</c:formatCode>
                <c:ptCount val="12"/>
                <c:pt idx="0">
                  <c:v>53</c:v>
                </c:pt>
                <c:pt idx="1">
                  <c:v>48.333333333333336</c:v>
                </c:pt>
                <c:pt idx="2">
                  <c:v>46.166666666666664</c:v>
                </c:pt>
                <c:pt idx="3">
                  <c:v>37.666666666666664</c:v>
                </c:pt>
                <c:pt idx="4">
                  <c:v>37.333333333333336</c:v>
                </c:pt>
                <c:pt idx="5">
                  <c:v>27.166666666666668</c:v>
                </c:pt>
                <c:pt idx="6">
                  <c:v>25.5</c:v>
                </c:pt>
                <c:pt idx="7">
                  <c:v>24.166666666666668</c:v>
                </c:pt>
                <c:pt idx="8">
                  <c:v>24</c:v>
                </c:pt>
                <c:pt idx="9">
                  <c:v>21.333333333333332</c:v>
                </c:pt>
                <c:pt idx="10">
                  <c:v>21</c:v>
                </c:pt>
                <c:pt idx="11">
                  <c:v>17.833333333333332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678848"/>
        <c:axId val="80135296"/>
      </c:barChart>
      <c:catAx>
        <c:axId val="7967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0135296"/>
        <c:crosses val="autoZero"/>
        <c:auto val="1"/>
        <c:lblAlgn val="ctr"/>
        <c:lblOffset val="100"/>
        <c:noMultiLvlLbl val="0"/>
      </c:catAx>
      <c:valAx>
        <c:axId val="8013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79678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Roční produkce </a:t>
            </a:r>
            <a:r>
              <a:rPr lang="cs-CZ" dirty="0" smtClean="0"/>
              <a:t>SH (2008-2009)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List2!$F$1</c:f>
              <c:strCache>
                <c:ptCount val="1"/>
                <c:pt idx="0">
                  <c:v>SH (t/ha(rok)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List2!$A$2:$A$13</c:f>
              <c:strCache>
                <c:ptCount val="12"/>
                <c:pt idx="0">
                  <c:v>Phleum pratense</c:v>
                </c:pt>
                <c:pt idx="1">
                  <c:v>Phleum phleoides</c:v>
                </c:pt>
                <c:pt idx="2">
                  <c:v>Brachypodium pinnatum</c:v>
                </c:pt>
                <c:pt idx="3">
                  <c:v>Festuca rubra</c:v>
                </c:pt>
                <c:pt idx="4">
                  <c:v>Briza media</c:v>
                </c:pt>
                <c:pt idx="5">
                  <c:v>Festuca rupicola</c:v>
                </c:pt>
                <c:pt idx="6">
                  <c:v>Avenula pubescens</c:v>
                </c:pt>
                <c:pt idx="7">
                  <c:v>Poa angustifolia</c:v>
                </c:pt>
                <c:pt idx="8">
                  <c:v>Bromus erectus</c:v>
                </c:pt>
                <c:pt idx="9">
                  <c:v>Koeleria pyramidata</c:v>
                </c:pt>
                <c:pt idx="10">
                  <c:v>Festuca valesiaca</c:v>
                </c:pt>
                <c:pt idx="11">
                  <c:v>Poa pratensis</c:v>
                </c:pt>
              </c:strCache>
            </c:strRef>
          </c:cat>
          <c:val>
            <c:numRef>
              <c:f>List2!$F$2:$F$13</c:f>
              <c:numCache>
                <c:formatCode>0.00</c:formatCode>
                <c:ptCount val="12"/>
                <c:pt idx="0">
                  <c:v>18.114810955424762</c:v>
                </c:pt>
                <c:pt idx="1">
                  <c:v>15.423603921735726</c:v>
                </c:pt>
                <c:pt idx="2">
                  <c:v>15.39615605012999</c:v>
                </c:pt>
                <c:pt idx="3">
                  <c:v>13.800339588404023</c:v>
                </c:pt>
                <c:pt idx="4">
                  <c:v>13.513462960798273</c:v>
                </c:pt>
                <c:pt idx="5">
                  <c:v>13.096204756803077</c:v>
                </c:pt>
                <c:pt idx="6">
                  <c:v>12.967300697104694</c:v>
                </c:pt>
                <c:pt idx="7">
                  <c:v>12.801067596774509</c:v>
                </c:pt>
                <c:pt idx="8">
                  <c:v>12.567546390765083</c:v>
                </c:pt>
                <c:pt idx="9">
                  <c:v>12.401219531254087</c:v>
                </c:pt>
                <c:pt idx="10">
                  <c:v>11.612634482533512</c:v>
                </c:pt>
                <c:pt idx="11">
                  <c:v>10.945096428965225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1537664"/>
        <c:axId val="81572224"/>
        <c:axId val="0"/>
      </c:bar3DChart>
      <c:catAx>
        <c:axId val="8153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1572224"/>
        <c:crosses val="autoZero"/>
        <c:auto val="1"/>
        <c:lblAlgn val="ctr"/>
        <c:lblOffset val="100"/>
        <c:noMultiLvlLbl val="0"/>
      </c:catAx>
      <c:valAx>
        <c:axId val="81572224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153766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/>
              <a:t>Obsah NL (2007-2008)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NIRS!$B$18</c:f>
              <c:strCache>
                <c:ptCount val="1"/>
                <c:pt idx="0">
                  <c:v>NL [g/kg]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NIRS!$A$19:$A$30</c:f>
              <c:strCache>
                <c:ptCount val="12"/>
                <c:pt idx="0">
                  <c:v>Festuca rubra</c:v>
                </c:pt>
                <c:pt idx="1">
                  <c:v>Poa pratensis</c:v>
                </c:pt>
                <c:pt idx="2">
                  <c:v>Koeleria pyramidata</c:v>
                </c:pt>
                <c:pt idx="3">
                  <c:v>Bromus erectus</c:v>
                </c:pt>
                <c:pt idx="4">
                  <c:v>Festuca valesiaca</c:v>
                </c:pt>
                <c:pt idx="5">
                  <c:v>Poa angustifolia</c:v>
                </c:pt>
                <c:pt idx="6">
                  <c:v>Phleum pratense</c:v>
                </c:pt>
                <c:pt idx="7">
                  <c:v>Briza media</c:v>
                </c:pt>
                <c:pt idx="8">
                  <c:v>Avenula pubescens</c:v>
                </c:pt>
                <c:pt idx="9">
                  <c:v>Brachypodium pinnatum</c:v>
                </c:pt>
                <c:pt idx="10">
                  <c:v>Festuca rupicola</c:v>
                </c:pt>
                <c:pt idx="11">
                  <c:v>Phleum phleoides</c:v>
                </c:pt>
              </c:strCache>
            </c:strRef>
          </c:cat>
          <c:val>
            <c:numRef>
              <c:f>NIRS!$B$19:$B$30</c:f>
              <c:numCache>
                <c:formatCode>0.00</c:formatCode>
                <c:ptCount val="12"/>
                <c:pt idx="0">
                  <c:v>119.50166666666667</c:v>
                </c:pt>
                <c:pt idx="1">
                  <c:v>111.65666666666667</c:v>
                </c:pt>
                <c:pt idx="2">
                  <c:v>110.27500000000001</c:v>
                </c:pt>
                <c:pt idx="3">
                  <c:v>109.03333333333333</c:v>
                </c:pt>
                <c:pt idx="4">
                  <c:v>105.17333333333333</c:v>
                </c:pt>
                <c:pt idx="5">
                  <c:v>104.74333333333334</c:v>
                </c:pt>
                <c:pt idx="6">
                  <c:v>101.66333333333333</c:v>
                </c:pt>
                <c:pt idx="7">
                  <c:v>95.368333333333339</c:v>
                </c:pt>
                <c:pt idx="8">
                  <c:v>93.591666666666669</c:v>
                </c:pt>
                <c:pt idx="9">
                  <c:v>88.818333333333328</c:v>
                </c:pt>
                <c:pt idx="10">
                  <c:v>88.381666666666661</c:v>
                </c:pt>
                <c:pt idx="11">
                  <c:v>78.365000000000009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650624"/>
        <c:axId val="82652160"/>
      </c:barChart>
      <c:catAx>
        <c:axId val="8265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2652160"/>
        <c:crosses val="autoZero"/>
        <c:auto val="1"/>
        <c:lblAlgn val="ctr"/>
        <c:lblOffset val="100"/>
        <c:noMultiLvlLbl val="0"/>
      </c:catAx>
      <c:valAx>
        <c:axId val="8265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265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/>
              <a:t>Obsah </a:t>
            </a:r>
            <a:r>
              <a:rPr lang="en-US"/>
              <a:t>WSC</a:t>
            </a:r>
            <a:r>
              <a:rPr lang="cs-CZ" baseline="0"/>
              <a:t> (2007-2008)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NIRS!$B$35</c:f>
              <c:strCache>
                <c:ptCount val="1"/>
                <c:pt idx="0">
                  <c:v>WSC[g/kg]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NIRS!$A$36:$A$47</c:f>
              <c:strCache>
                <c:ptCount val="12"/>
                <c:pt idx="0">
                  <c:v>Phleum pratense</c:v>
                </c:pt>
                <c:pt idx="1">
                  <c:v>Bromus erectus</c:v>
                </c:pt>
                <c:pt idx="2">
                  <c:v>Poa pratensis</c:v>
                </c:pt>
                <c:pt idx="3">
                  <c:v>Avenula pubescens</c:v>
                </c:pt>
                <c:pt idx="4">
                  <c:v>Poa angustifolia</c:v>
                </c:pt>
                <c:pt idx="5">
                  <c:v>Koeleria pyramidata</c:v>
                </c:pt>
                <c:pt idx="6">
                  <c:v>Briza media</c:v>
                </c:pt>
                <c:pt idx="7">
                  <c:v>Festuca rubra</c:v>
                </c:pt>
                <c:pt idx="8">
                  <c:v>Phleum phleoides</c:v>
                </c:pt>
                <c:pt idx="9">
                  <c:v>Festuca rupicola</c:v>
                </c:pt>
                <c:pt idx="10">
                  <c:v>Festuca valesiaca</c:v>
                </c:pt>
                <c:pt idx="11">
                  <c:v>Brachypodium pinnatum</c:v>
                </c:pt>
              </c:strCache>
            </c:strRef>
          </c:cat>
          <c:val>
            <c:numRef>
              <c:f>NIRS!$B$36:$B$47</c:f>
              <c:numCache>
                <c:formatCode>0.00</c:formatCode>
                <c:ptCount val="12"/>
                <c:pt idx="0">
                  <c:v>80.826666666666668</c:v>
                </c:pt>
                <c:pt idx="1">
                  <c:v>57.856666666666662</c:v>
                </c:pt>
                <c:pt idx="2">
                  <c:v>56.636666666666663</c:v>
                </c:pt>
                <c:pt idx="3">
                  <c:v>52.416666666666664</c:v>
                </c:pt>
                <c:pt idx="4">
                  <c:v>50.903333333333336</c:v>
                </c:pt>
                <c:pt idx="5">
                  <c:v>49.63</c:v>
                </c:pt>
                <c:pt idx="6">
                  <c:v>48.333333333333336</c:v>
                </c:pt>
                <c:pt idx="7">
                  <c:v>38.43</c:v>
                </c:pt>
                <c:pt idx="8">
                  <c:v>37.433333333333337</c:v>
                </c:pt>
                <c:pt idx="9">
                  <c:v>33.92</c:v>
                </c:pt>
                <c:pt idx="10">
                  <c:v>29.873333333333335</c:v>
                </c:pt>
                <c:pt idx="11">
                  <c:v>25.67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694528"/>
        <c:axId val="82696064"/>
      </c:barChart>
      <c:catAx>
        <c:axId val="8269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2696064"/>
        <c:crosses val="autoZero"/>
        <c:auto val="1"/>
        <c:lblAlgn val="ctr"/>
        <c:lblOffset val="100"/>
        <c:noMultiLvlLbl val="0"/>
      </c:catAx>
      <c:valAx>
        <c:axId val="82696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269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83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00475" y="0"/>
            <a:ext cx="29083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35370-B9BC-4030-9EA6-21F3D232CE6D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48788"/>
            <a:ext cx="29083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00475" y="9348788"/>
            <a:ext cx="29083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69A76-F68D-4F89-8DD8-DAEBF8C6C1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074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7824" cy="4938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00986" y="0"/>
            <a:ext cx="2907824" cy="4938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87982-5A4C-4CB2-9E3C-FB2CCD96C4A3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1230313"/>
            <a:ext cx="4427537" cy="3321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1037" y="4736703"/>
            <a:ext cx="5368290" cy="38754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48667"/>
            <a:ext cx="2907824" cy="4938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00986" y="9348667"/>
            <a:ext cx="2907824" cy="4938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200E0-F903-4CDF-8947-E19D2C1AED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59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důvodu vysoké konkurenční schopnosti a malé hmotnosti obilek je jeho zastoupení ve směsích nejvýše 5 %.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200E0-F903-4CDF-8947-E19D2C1AED4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466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76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48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49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04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84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12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59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64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70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92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66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60DF4-1705-4636-B79A-F92D6073F390}" type="datetimeFigureOut">
              <a:rPr lang="cs-CZ" smtClean="0"/>
              <a:t>11. května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37A17-564A-4653-9AA4-BCEC7367B2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6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51510" y="800100"/>
            <a:ext cx="7840980" cy="1700927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Minoritní druhy trav do suchých podmínek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107293"/>
            <a:ext cx="6858000" cy="1241822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Martin Lošák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OSEVA vývoj a výzkum s.r.o., Zubří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42" y="4838448"/>
            <a:ext cx="1097917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Kostřava ovčí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Festuca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ovina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Roztroušeně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až hojně ve světlých lesích, lesních lemech, na písčinách a pastvinách od nížin do podhůří. Často roste na stanovištích chudých na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živiny s extrémním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nedostatkem vody a při nízké půdní reakci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cs-CZ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Velmi vytrvalá, hustě trsnatá tráva nízkého vzrůstu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 výškou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stébla 20-60 cm s úzkými (0,3-0,9 mm), zelenými až sivými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listy dlouhými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3-25 cm. Lata bývá 4-12 cm dlouhá, chudá; kvete v květnu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červenci. 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činí 0,4-0,7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Nenáročná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živiny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toleruje i zastínění. Špatně snáší zatěžování, nízké a časté kosení, ale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výhodou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nízká produkce nadzemní hmoty.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Náchylná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 listovým chorobám, především rzím, padlí travnímu a kornatce travní. Šlechtí se pro využití ve směsích určených pro extenzivní krajinné trávníky na sušších a chudých půdách, pro komunikační trávníky a pro rekultivaci písčitých půd.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10" y="363974"/>
            <a:ext cx="2664000" cy="1665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10" y="2152989"/>
            <a:ext cx="2652732" cy="15008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25" y="3804111"/>
            <a:ext cx="1294731" cy="25420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4"/>
          <a:stretch/>
        </p:blipFill>
        <p:spPr>
          <a:xfrm>
            <a:off x="7198041" y="3777822"/>
            <a:ext cx="1831659" cy="25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10" y="3853547"/>
            <a:ext cx="1573090" cy="241283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Kostřava </a:t>
            </a:r>
            <a:r>
              <a:rPr lang="cs-CZ" sz="2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walliská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Festuca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valesiaca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Gaudin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Roztroušeně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 nížin do pahorkatin ve stepních trávnících, suchých loukách, na otevřených kamenitých svazích a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písčinách.</a:t>
            </a:r>
            <a:endParaRPr lang="cs-CZ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Hustě trsnatá, vytrvalá,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převážně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šedozelená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ojíněná tráva. Výška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20-60 cm, listy jsou dlouhé 35-50 cm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 široké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0,3-0,6 mm. Květenstvím je lata dlouhá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‑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 cm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kvete v květnu až v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červnu.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Hmotnost tisíce obilek je přibližně 0,5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Velmi dobře odolává suchým podmínkám, stejně jako mrazům. Je méně tolerantní k vysokému obsahu vody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 půdě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k zastínění. Šlechtí se jen okrajově a využívá se ve směsích pro krajinné trávníky na výsušných lokalitách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40" y="455533"/>
            <a:ext cx="2662550" cy="16988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40" y="2442478"/>
            <a:ext cx="2662550" cy="13615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/>
          <a:stretch/>
        </p:blipFill>
        <p:spPr>
          <a:xfrm>
            <a:off x="6583680" y="4092131"/>
            <a:ext cx="2366010" cy="21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08" y="3892505"/>
            <a:ext cx="1097281" cy="2538183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Kostřava </a:t>
            </a:r>
            <a:r>
              <a:rPr lang="cs-CZ" sz="2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žlábkatá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Festuca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rupicola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Heuff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Roztroušeně až hojně na suchých travnatých stráních, stepích, lesních holinách,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zaplavovaných loukách od nížin do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podhůří.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Vytrvalý, hustě trsnatý druh dosahující výšky 20-70 cm s listy širokými 0,4-1,2 mm, které jsou zelené až žlutozelené, jen za sucha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nasivělé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Lata je dlouhá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‑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 cm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kvete v květnu až v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červnu.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Hmotnost tisíce obilek je přibližně 0,8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Uplatnění nalézá v extenzivně využívaných suchovzdorných krajinných trávnících.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9" y="455533"/>
            <a:ext cx="2664000" cy="15723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9" y="2396004"/>
            <a:ext cx="2664000" cy="15250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28" y="4289210"/>
            <a:ext cx="2480311" cy="186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0" y="3977760"/>
            <a:ext cx="1976592" cy="234210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Lipnice cibulkatá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bulbosa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Roztroušeně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suchých travnatých a kamenitých stráních, ve světlých borových lesích, podél cest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 železničních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náspů, na písčinách a slaniskách od nížin do pahorkatin.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Trsnatý až řídce trsnatý vytrvalý druh; stébla jsou tuhá a přímá, dlouhá 20-40 cm; na bázi od nahloučených listových pochev cibulkatě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ztlustlá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Listy jsou zelené až šedozelené, dlouhé 1-10 cm a široké 1-2 mm. Přízemní listy jsou štětinovité až niťovité, po odkvětu brzy odumírající. Hustá až řídká lata je dlouhá 2-8 cm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 široká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až 3 cm, klásky jsou velmi často živorodé. Kvete v dubnu až červnu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Hmotnost tisíce obilek je přibližně 1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</a:t>
            </a:r>
            <a:endParaRPr lang="cs-CZ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současnosti v ČR příliš nevyužívaná. V zahraniční se využívá v protierozních trávnících v suchých oblastech nebo na pastvinách.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81" y="455533"/>
            <a:ext cx="2664000" cy="15781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7"/>
          <a:stretch/>
        </p:blipFill>
        <p:spPr>
          <a:xfrm>
            <a:off x="6088946" y="2296104"/>
            <a:ext cx="2666435" cy="17259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5" t="18834" r="24668"/>
          <a:stretch/>
        </p:blipFill>
        <p:spPr>
          <a:xfrm>
            <a:off x="7315201" y="4284405"/>
            <a:ext cx="1440180" cy="18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9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Lipnice smáčknutá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compressa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46354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hojně rostoucí na kamenitých výslunných stráních, na zdech, podél komunikací, na suchých ruderálních stanovištích s dostatkem světla od nížin do hor.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Rostliny jsou vytrvalé, šedozelené až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modrozelné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barvy, dorůstající nejčastěji 20-50 cm, vytvářející až 50 cm dlouhé podzemní výběžky.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charakteristická silně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smáčklými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stébly a listovými pochvami. Čepele listů mají délku 2-12 cm a jsou široké 1,5-3 mm. Lata je úzká, většinou jednostranná, dlouhá 3-10 cm, kvete v červnu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srpnu.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je 0,15-0,18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elmi pomalý vývoj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 zasetí (3-4 týdny) a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počáteční růst. Malá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konkurenční schopnost, ale je značně odolná vůči suchu, mírné zátěži a listovým chorobám. Vyžaduje dostatek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světla a nesnáší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nízké (pod 4 cm)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časté sekání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vhodný pro extenzivně ošetřované trávníky včetně těch na výsušných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stanovištích i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protierozních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směsích.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97" y="455533"/>
            <a:ext cx="2664000" cy="16177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 b="14301"/>
          <a:stretch/>
        </p:blipFill>
        <p:spPr>
          <a:xfrm>
            <a:off x="6330297" y="2266460"/>
            <a:ext cx="2664000" cy="15316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55" y="3991277"/>
            <a:ext cx="1107597" cy="25085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16673"/>
          <a:stretch/>
        </p:blipFill>
        <p:spPr>
          <a:xfrm>
            <a:off x="7072152" y="3991277"/>
            <a:ext cx="1922145" cy="229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23" y="3803955"/>
            <a:ext cx="1237831" cy="2404523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Lipnice úzkolistá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angustifolia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Vytrvalý druh vyskytující se roztroušeně až hojně na výslunných křovinatých, travnatých a kamenitých stráních, na skalách a písčinách, suchých pastvinách, kolem cest od nížin do pahorkatin.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Hustě trsnatá tráva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podzemními výběžky,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zelená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až šedavě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zelená, vysoká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50-80 cm. Listové čepele jsou nápadně dlouhé (až 40 cm) a úzké (0,5-2 mm). Lata je dlouhá 8-18 cm, zpravidla dvakrát delší než široká. Kvete v květnu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červenci.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Hmotnost tisíce obilek je zhruba 0,2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Toleruje částečné zastínění a je vhodná do sušších krajinných trávníků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Okrajově je předmětem šlechtění.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12" y="455533"/>
            <a:ext cx="2664000" cy="15619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12" y="2217450"/>
            <a:ext cx="2664000" cy="155986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r="19625"/>
          <a:stretch/>
        </p:blipFill>
        <p:spPr>
          <a:xfrm>
            <a:off x="6619222" y="3977296"/>
            <a:ext cx="2205990" cy="24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08" y="3858800"/>
            <a:ext cx="773777" cy="2595459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Ovsíř</a:t>
            </a: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pýřitý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Avenula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pubescens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Huds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 Dum.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Roste hojně na suchých až vlhkých loukách, lesních pasekách, křovinatých stráních, na pastvinách, mezích a stráních od nížin do podhůří.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Řídce trsnatá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vytrvalá tráva s krátkými podzemními výběžky; stébla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30-110 cm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dlouhá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Čepele listů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cs-CZ" sz="1400" dirty="0"/>
              <a:t>‑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 dlouhé, 2-6 mm široké, u dolních listů jemně chlupaté; lata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dlouhá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6-20 cm a široká 2-6 cm. Kvete v květnu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červnu.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je 2,1-2,6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Preferuje slunečné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teplé stanoviště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vysýchavých, chudých a vápenatých půdách.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Díky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široké stanovištní amplitudě nachází využití v extenzivně ošetřovaných krajinných trávnících v suchých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vlhčích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podmínkách. Podobné využití má </a:t>
            </a:r>
            <a:r>
              <a:rPr lang="cs-CZ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ovsíř</a:t>
            </a:r>
            <a:r>
              <a:rPr lang="cs-CZ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luční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sz="1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</a:t>
            </a:r>
            <a:r>
              <a:rPr lang="cs-CZ" sz="14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pratensis</a:t>
            </a:r>
            <a:r>
              <a:rPr lang="cs-CZ" sz="1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(L.) Dum.), jehož přirozeným prostředím výskytu jsou stepní louky, pastviny a suché výslunné stráně.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10" y="455533"/>
            <a:ext cx="2664000" cy="15482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10" y="2220094"/>
            <a:ext cx="2664000" cy="13766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/>
          <a:stretch/>
        </p:blipFill>
        <p:spPr>
          <a:xfrm>
            <a:off x="6284829" y="3836250"/>
            <a:ext cx="2809629" cy="23359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5" t="9333" r="33375" b="14167"/>
          <a:stretch/>
        </p:blipFill>
        <p:spPr>
          <a:xfrm>
            <a:off x="8041394" y="5367511"/>
            <a:ext cx="870184" cy="13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4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26" y="1"/>
            <a:ext cx="1769435" cy="1794510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Psineček obecný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Agrostis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capillaris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72643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Hojně na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loukách, pastvinách, mezích, okrajích cest, ve světlých lesích, ruderálních stanovištích na neutrálních až mírně kyselých, suchých až vlhkých půdách od nížin po subalpínský stupeň.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Vytrvalá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tráva s krátkými podzemními a někdy i nadzemními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výběžky tvořící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husté až volné trsy. Stébla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délky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10-80 cm;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listy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zelené až šedozelené, dlouhé 2-20 cm a široké 1-4 mm. Květenstvím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podlouhlá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až vejčitá lata dlouhá 5-20 cm, široká 1-12 cm. Kvete v červnu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srpnu. 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je 0,05-0,1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Pomalé vzcházení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 zasetí (18-21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dnů). Konkurenčně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velmi silný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schopen se v porostu agresivně prosazovat. M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razuvzdorný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odolný k letním přísuškům, tolerantní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 nízkému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sečení a zastínění. Nevýhodou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náchylnost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 plstnatění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k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chorobám.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Šlechtí se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nezemědělské využití.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Doplňkový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 v krajinných trávních, v sadech a na svazích podél komunikací, kde zajišťuje protierozní funkci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85" y="1005840"/>
            <a:ext cx="2664000" cy="166240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85" y="2890011"/>
            <a:ext cx="2664000" cy="13935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85" y="4505343"/>
            <a:ext cx="2664000" cy="19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Smělek</a:t>
            </a: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jehlancovitý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Koeleria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pyramidata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Lamk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 P. B.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přírodě se vyskytuje roztroušeně na mírně suchých loukách, kamenitých stráních, pastvinách, okrajích lesů a ve světlých lesích od nížin do podhůří.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Vytrvalý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hustě trsnatý druh se stébly vysokými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30‑100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cm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Listy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zelené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7-24 cm dlouhé a 1-5 mm široké. Lata jehlancovitého tvaru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dlouhá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10-20 cm, široká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‑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 cm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Kvete v červnu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červenci. 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0,5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vhodný do druhově bohatých směsí pro extenzivně využívané krajinné trávníky na méně sušších stanovištích.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97" y="455533"/>
            <a:ext cx="2664000" cy="15712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97" y="2206173"/>
            <a:ext cx="2664000" cy="146346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27" y="3734686"/>
            <a:ext cx="936897" cy="26174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41" y="3848985"/>
            <a:ext cx="1964056" cy="261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Smělek</a:t>
            </a: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štíhlý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Koeleria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macrantha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Ledeb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Schult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Stepní druh vyskytující se roztroušeně na písčinách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 suchých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skalnatých stráních a výchozech s neutrální až alkalickou půdní reakcí od nížin do pahorkatin.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Hustě trsnatá vytrvalá tráva sivě zelené barvy, která dosahuje nižšího vzrůstu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20-50 cm.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Listové čepele jsou 5-20 cm dlouhé a 1-3 mm široké. Květenstvím je lata dlouhá 2-10 cm a široká 0,5-2 cm. Kvete v červnu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červenci. 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je 0,1-0,3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Okrajově je šlechtěn. Je odolný k běžné zátěži, nízkému sečení a je suchovzdorný. Nevýhodou je menší zimovzdornost, výhodou malá produkce nadzemní biomasy. Kromě využití v okrasných trávnících nachází uplatnění v krajinných trávnících na výsušných lokalitách a mělkých, alkalických, kamenitých až písčitých půdách s nižší zásobou živin.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93" y="455533"/>
            <a:ext cx="2664000" cy="15958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93" y="2222301"/>
            <a:ext cx="2664000" cy="14832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12" y="3884324"/>
            <a:ext cx="697111" cy="26553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876492"/>
            <a:ext cx="1997393" cy="26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1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447437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Trávy a suchovzdornost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175504"/>
            <a:ext cx="835533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 se mohou trávy bránit suchým podmínkám prostředí?</a:t>
            </a:r>
          </a:p>
          <a:p>
            <a:pPr algn="just"/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snížením výparu (úzké listy, tvar listové čepele, barva a povrch listů, postavení listů)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raností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symbiózou 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mykorhitickými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houbami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vytvářením podzemních výběžků (lipnice luční)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 b="42463"/>
          <a:stretch/>
        </p:blipFill>
        <p:spPr>
          <a:xfrm>
            <a:off x="674370" y="3583484"/>
            <a:ext cx="7795260" cy="28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Sveřep bezbranný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Bromus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inermis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Leysser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199" y="1529834"/>
            <a:ext cx="584073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Dosti hojně se vyskytuje na suchých náspech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komunikací,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stepních loukách, mezích, lesních pasekách, haldách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 rumištích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 nížin do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pahorkatin.</a:t>
            </a:r>
            <a:endParaRPr lang="cs-CZ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Netrsnatý, vysoce vytrvalý druh světle zelené až šedozelené barvy s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podzemními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výběžky a výškou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30-120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cm. Listové čepele jsou dlouhé 10-35 cm a široké 6-15 mm. Květenstvím je jednostranná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lata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dlouhá 10-15 cm a široká 4-10 cm. Kvete v červnu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červenci. 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obilek je 3-4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Vzchází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4-7 dnů, plného vývoje v porostu dosahuje od 2. roku po zasetí.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Vytváří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poměrně velké množství nadzemní biomasy; na zatěžování, zastínění a nízkou seč reaguje ústupem z porostu.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Snáší mírné zasolení,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zimovzdorný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 suchovzdorný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Jsou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vyšlechtěny odrůdy pro zemědělské využití. V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extenzivních travních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porostech se uplatňuje na erozí ohrožených stanovištích a na zpevňování svahů, kde využívá svého bohatého kořenového systému, který sahá do hloubek přes 1 m.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55" y="247118"/>
            <a:ext cx="2664000" cy="1568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" b="19617"/>
          <a:stretch/>
        </p:blipFill>
        <p:spPr>
          <a:xfrm>
            <a:off x="6383655" y="1947606"/>
            <a:ext cx="2664000" cy="15432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3622578"/>
            <a:ext cx="1241642" cy="26060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3" r="18781"/>
          <a:stretch/>
        </p:blipFill>
        <p:spPr>
          <a:xfrm>
            <a:off x="7461012" y="3622578"/>
            <a:ext cx="1586643" cy="25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Sveřep vzpřímený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Bromus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erectus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Huds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Hojně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vyskytuje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suchých i dočasně vlhkých loukách, pastvinách, výslunných křovinatých stráních na vápenitých půdách od nížin do podhůří.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Hustě trsnatá vytrvalá tráva s krátkými podzemními výběžky dorůstající výšky 40-120 cm. Listy jsou šedozelené, dlouhé 5-45 cm a široké u přízemních listů 2-3 mm, u listů na stéble 4-6 mm. Lata je úzká, přímá, stažená, dlouhá 6-25 cm. Kvete v květnu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červnu. 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je 3,5-5,5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Vzhledem k bohatému kořenovému systému vyniká odolností k suchu a malou náročností na živiny. Je teplomilný, světlomilný, zimovzdorný a dobře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snáší zatěžování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Je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vhodný do směsí pro extenzivně využívané krajinné trávníky v teplých oblastech na vápenitých půdách a pro zatravňování suchých strání, silničních svahů a železničních náspů.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27" y="455533"/>
            <a:ext cx="2664000" cy="15613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8167"/>
          <a:stretch/>
        </p:blipFill>
        <p:spPr>
          <a:xfrm>
            <a:off x="6274782" y="2207188"/>
            <a:ext cx="2667145" cy="15536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72" y="3929898"/>
            <a:ext cx="1479465" cy="252436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49" y="3951089"/>
            <a:ext cx="1877378" cy="250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Tomka vonná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Anthoxanthum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odoratum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Hojně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vyskytující na loukách, pastvinách, mezích, holích, kamenitých stráních, kolem silnic, ve světlých lesích a v trávnících na chudších stanovištích od nížin do horských oblastí.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 vytrvalý,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volně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trsnatý,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zelené až nažloutle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zelené barvy dosahující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výšky 15-50 cm. Listové čepele jsou šedozelené, dlouhé 1-15 cm a široké 3-6 mm. Květenstvím je silně stažená lata, která je dlouhá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‑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cm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široká 0,5-1,5 cm. Kvete v květnu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červnu. 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se pohybuje mezi 0,4-0,6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Nenáročná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stanovištní podmínky a ekologicky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přizpůsobivá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snáší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mírné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zastínění.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Vyznačuje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dobrou odolností vůči suchu, konkurenčně však není příliš silná a za vlhkého počasí je náchylná k listovým chorobám. Při vyšším hnojení dusíkem ustupuje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 porostu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Využití v trávníkových směsích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extenzivní krajinné trávníky, zvláště ve středních polohách.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80" y="455533"/>
            <a:ext cx="2664000" cy="15935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80" y="2232722"/>
            <a:ext cx="2664000" cy="153681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70" y="3953188"/>
            <a:ext cx="1102429" cy="260761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66" y="3953188"/>
            <a:ext cx="1955714" cy="260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99" y="3836300"/>
            <a:ext cx="1841510" cy="270205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Třeslice prostřední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Briza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media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Hojně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loukách, pastvinách a mezích od nížin do hor.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Víceletá, volně trsnatá tráva s krátkými výběžky, která dorůstá výšky 20-50 cm. Listy jsou dlouhé 4-15 cm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 široké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2-4 mm. Lata je přímá, pyramidální, dlouhá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4‑18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cm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Kvete v květnu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červenci. 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je 0,4-0,6 g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cs-CZ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Výhodou je nízká produkce nadzemní biomasy. Vyhovují jí půdy neutrální až slabě kyselé a na výslunných stanovištích. Vyznačuje se dobrou odolností vůči suchu a dobrou zimovzdorností. Vzhledem ke slabší konkurenční schopnosti je vhodná do směsí pro extenzivně využívané, druhově bohaté krajinné trávníky na chudších stanovištích.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81" y="455533"/>
            <a:ext cx="2664000" cy="15870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81" y="2204303"/>
            <a:ext cx="2664000" cy="15503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98"/>
          <a:stretch/>
        </p:blipFill>
        <p:spPr>
          <a:xfrm>
            <a:off x="7520941" y="3916353"/>
            <a:ext cx="1463040" cy="271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0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22" y="3771391"/>
            <a:ext cx="926384" cy="2588070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Válečka prapořitá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Brachypodium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pinnatum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(L.) P. B.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Suchá stanoviště, křovinaté stráně,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 světlých lesích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 na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jejich okrajích od nížin do pahorkatin.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Vytrvalý druh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podzemními výběžky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60-100 cm dlouhými stébly, která často vytváří husté zapojené porosty. Listové čepele jsou 15-45 cm dlouhé, 2-6 mm široké, tuhé a žlutozelené. Květenstvím je vzpřímený lichoklas dlouhý 5-20 cm. Kvete v květnu až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červenci.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je 3,3-3,6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Vhodným prostředím pro ni jsou humózní a vápenaté půdy. Protože má dlouhé podzemní výběžky, je vhodným druhem pro zpevnění svahů komunikací a pro krajinné trávníky na svažitých polohách v suchých podmínkách.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72" y="455533"/>
            <a:ext cx="2664000" cy="15822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72" y="2225910"/>
            <a:ext cx="2664000" cy="13758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/>
          <a:stretch/>
        </p:blipFill>
        <p:spPr>
          <a:xfrm>
            <a:off x="6412849" y="3853219"/>
            <a:ext cx="2619023" cy="25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738378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Hodnocení vybraných travních druhů</a:t>
            </a:r>
          </a:p>
          <a:p>
            <a:pPr algn="l"/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Začátek metání počtem dnů od 1.4. (hodnocení 2008-2009)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graphicFrame>
        <p:nvGraphicFramePr>
          <p:cNvPr id="10" name="Graf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665130"/>
              </p:ext>
            </p:extLst>
          </p:nvPr>
        </p:nvGraphicFramePr>
        <p:xfrm>
          <a:off x="807033" y="1383030"/>
          <a:ext cx="7529935" cy="48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18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738378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Hodnocení vybraných travních druhů</a:t>
            </a:r>
          </a:p>
          <a:p>
            <a:pPr algn="l"/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Roční produkce suché hmoty, 3sečný porost (t.ha</a:t>
            </a:r>
            <a:r>
              <a:rPr lang="cs-CZ" sz="16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graphicFrame>
        <p:nvGraphicFramePr>
          <p:cNvPr id="5" name="Graf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136030"/>
              </p:ext>
            </p:extLst>
          </p:nvPr>
        </p:nvGraphicFramePr>
        <p:xfrm>
          <a:off x="228600" y="1383030"/>
          <a:ext cx="8686800" cy="5040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26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738378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Hodnocení vybraných travních druhů</a:t>
            </a:r>
          </a:p>
          <a:p>
            <a:pPr algn="l"/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Obsah dusíkatých látek v sušině, NIRS (g.kg</a:t>
            </a:r>
            <a:r>
              <a:rPr lang="cs-CZ" sz="16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graphicFrame>
        <p:nvGraphicFramePr>
          <p:cNvPr id="6" name="Graf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93214"/>
              </p:ext>
            </p:extLst>
          </p:nvPr>
        </p:nvGraphicFramePr>
        <p:xfrm>
          <a:off x="157772" y="1508760"/>
          <a:ext cx="8828457" cy="492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80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738378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Hodnocení vybraných travních druhů</a:t>
            </a:r>
          </a:p>
          <a:p>
            <a:pPr algn="l"/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Obsah WSC, NIRS (g.kg</a:t>
            </a:r>
            <a:r>
              <a:rPr lang="cs-CZ" sz="16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graphicFrame>
        <p:nvGraphicFramePr>
          <p:cNvPr id="5" name="Graf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59662"/>
              </p:ext>
            </p:extLst>
          </p:nvPr>
        </p:nvGraphicFramePr>
        <p:xfrm>
          <a:off x="189813" y="1565910"/>
          <a:ext cx="8764375" cy="486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79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8195310" cy="5999055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Závěr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Nepříznivému působení sucha na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travní porost můžeme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předejít založením porostu z </a:t>
            </a:r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autochtonních suchovzdorných druhů a 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odrůd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/>
            <a:endParaRPr lang="cs-CZ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 výběru komponent určených k založení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travního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porostu využíváme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druhy,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které se přirozeně vyskytují v teplých a suchých oblastech; </a:t>
            </a:r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přizpůsobeny nedostatku živin i 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vláhy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 směsích pro výsev druhově bohatých krajinných trávníků se v suchých podmínkách uplatní větší počet doplňkových travních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druhů,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které zvyšují </a:t>
            </a:r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druhovou diverzitu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celkovou šanci porostu prosperovat v extrémních podmínkách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/>
            <a:endParaRPr lang="cs-CZ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většiny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planých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druhů byla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pokusnicky potvrzena </a:t>
            </a:r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možnost jejich množení v polních semenářských kulturách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 použitím odpovídající semenářské technologie (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selektivní herbicidy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sklizňová mechanizace, posklizňové ošetření) a dobrá případně uspokojivá semenářská produkce i kvalita 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osiva.</a:t>
            </a:r>
            <a:endParaRPr lang="cs-CZ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</p:spTree>
    <p:extLst>
      <p:ext uri="{BB962C8B-B14F-4D97-AF65-F5344CB8AC3E}">
        <p14:creationId xmlns:p14="http://schemas.microsoft.com/office/powerpoint/2010/main" val="35957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447437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Suchovzdornost a kořenový systém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175504"/>
            <a:ext cx="83553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Kořeny jsou hlavním místem vstupu vody z vnějšího prostředí do rostliny.</a:t>
            </a:r>
          </a:p>
          <a:p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Kořenové vlásky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zvětšují sorpční povrch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kořenů a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důvodu jejich malého rozměru mohou pronikat do velmi malých pórů v nichž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 suché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půdě zůstává voda nejdéle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Nejnižší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savou sílu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(nejvyšší vodní potenciál) mají kořeny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hygrofytů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(-0,6 až -0,8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);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xerofyty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mají savou sílu vyšší (asi -1,5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až           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-4,0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 b="19806"/>
          <a:stretch/>
        </p:blipFill>
        <p:spPr>
          <a:xfrm>
            <a:off x="5709629" y="4046220"/>
            <a:ext cx="3331501" cy="246888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57200" y="4457782"/>
            <a:ext cx="50520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Kromě sucha k významným abiotickým stresorům působícím na kořenový systém patří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vysoká teplota, extrémně nízké a vysoké pH, zasolení, utužení půdy a nízká hladina živin v půdě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16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8195310" cy="6254549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Použitá literatura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BLÁHA, L., HNILIČKA, F. Růst významu vlastností kořenů v měnících se klimatických podmínkách střední Evropy. In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Vliv abiotických a biotických stresorů na vlastnosti rostlin 2007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Praha: Výzkumný ústav rostlinné výroby, 2007. s. 18-25. ISBN 978-80-87011-00-3.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ČERNOCH, V. Jaké druhy jsou vhodné pro trávníky? In </a:t>
            </a:r>
            <a:r>
              <a:rPr lang="cs-CZ" sz="9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Trávníkářská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ročenka 2005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1. vyd. Olomouc: Vydavatelství ing. Petr </a:t>
            </a:r>
            <a:r>
              <a:rPr lang="cs-CZ" sz="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Baštan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2005a. s. 7-9. ISBN 80-903275-2-4.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CHYTRÝ, M. et al.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Vegetace České republiky 1. Travinná a keříčková společenstva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1. vyd. Praha: Academia, 2007. 528 s. ISBN 978-80-2001462-7.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KUBÁT, K. et al.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Klíč ke květeně České republiky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1. Vyd. Praha: Academia, 2002. 928 s. ISBN 80-200-0836-5.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MÍKA, V. et al.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Morfogeneze trav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Praha: Výzkumný ústav rostlinné výroby, 2002. 200 s. ISBN 80-86555-20-8.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MORAVEC, J. et al.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Fytocenologie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1. vyd. Praha: Academia, 1994. 404 s. ISBN 80-200-0457-2.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NAŠINEC, I. Odolnost trav vůči suchu a zastínění. In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Trávníky ’99, ročenka českého trávníkářství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Hrdějovice: Agentura BONUS, 1999. s. 21. ISBN 80-902690-0-1.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NAŠINEC, I. Současné směry šlechtění trav a sestavování travních směsí. In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Trávníky 2006, sborník vydaný u příležitosti konání odborného semináře ve dnech 9.-10.5.2006 v Táboře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Hrdějovice: Ing. Jana Lepičová - Agentura BONUS, 2006. s. 21-23. ISBN 80-86802-06-X.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NAŠINEC, I.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Šlechtění suchovzdorných travních odrůd. In Trávníky 2008, sborník vydaný u příležitosti konání odborného semináře ve dnech 26.-27.6.2008 ve Vysočanech na Chomutovsku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Hrdějovice: Ing. Jana Lepičová - Agentura BONUS, 2008. s. 31-32. ISBN 80-86802-12-4.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NOVÁK, J. </a:t>
            </a:r>
            <a:r>
              <a:rPr lang="cs-CZ" sz="9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Pasienky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9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lúky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cs-CZ" sz="9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trávniky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1. vyd. Prievidza: </a:t>
            </a:r>
            <a:r>
              <a:rPr lang="cs-CZ" sz="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Patria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2008. 708 s. ISBN 978-80-85674-23-1.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Portál botanických dat.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 cévnatých rostlin v ČR - Florabase.cz 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[online]. [cit. 2017-05-09]. Dostupné z: http://quick.florabase.cz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PROCHÁZKA, S. et al.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Botanika: morfologie a fyziologie rostlin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1. vyd. Brno: Mendelova zemědělská a lesnická univerzita v Brně, 1998. 242 s. ISBN 80-7157-313-2.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SVOBODOVÁ, M. Morfologické a biologické vlastnosti trav ve vztahu k vodně vzdušnému režimu půdy. In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Trávníky 2000, ročenka českého trávníkářství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Hrdějovice: Agentura BONUS, 2000. s. 3-4. ISBN 80-902690-1-X.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ŠEVČÍKOVÁ, M. Pěstované rody a druhy trav. In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Trávy pěstované na semeno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1. vyd. Olomouc: Vydavatelství Ing. Petr </a:t>
            </a:r>
            <a:r>
              <a:rPr lang="cs-CZ" sz="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Baštan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2010. Kapitola 2, s. 29-87. ISBN 978-80-87091-11-1.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ŠEVČÍKOVÁ, M., ŠRÁMEK, P. Semenářství planých druhů trav. In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Trávy pěstované na semeno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1. vyd. Olomouc: Vydavatelství Ing. Petr </a:t>
            </a:r>
            <a:r>
              <a:rPr lang="cs-CZ" sz="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Baštan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2010. Kapitola 6, s. 189-205. ISBN 978-80-87091-11-1.</a:t>
            </a:r>
          </a:p>
          <a:p>
            <a:pPr algn="just"/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ŠRÁMEK, P. et al. </a:t>
            </a:r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Zvyšování biodiverzity travních porostů</a:t>
            </a:r>
            <a:r>
              <a:rPr lang="cs-C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Praha: Ústav zemědělských a potravinářských informací, 2001b. 34s. ISBN 80-7271-091-5.</a:t>
            </a:r>
          </a:p>
        </p:txBody>
      </p:sp>
    </p:spTree>
    <p:extLst>
      <p:ext uri="{BB962C8B-B14F-4D97-AF65-F5344CB8AC3E}">
        <p14:creationId xmlns:p14="http://schemas.microsoft.com/office/powerpoint/2010/main" val="9227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8195310" cy="6254549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Poděkování</a:t>
            </a:r>
          </a:p>
          <a:p>
            <a:pPr algn="l"/>
            <a:endParaRPr lang="cs-CZ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QF3123 (NAZV)</a:t>
            </a:r>
          </a:p>
          <a:p>
            <a:pPr algn="l"/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Zvyšování diverzity </a:t>
            </a:r>
            <a:r>
              <a:rPr lang="cs-CZ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jetelovinotravních</a:t>
            </a:r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společenstev</a:t>
            </a:r>
          </a:p>
          <a:p>
            <a:pPr algn="l"/>
            <a:endParaRPr lang="cs-CZ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2B08020 (NPV – MŠMT)</a:t>
            </a:r>
          </a:p>
          <a:p>
            <a:pPr algn="l"/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Modelový </a:t>
            </a:r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 zamezení biologické degradace půd v podmínkách aridního 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klimatu</a:t>
            </a:r>
          </a:p>
          <a:p>
            <a:pPr algn="l"/>
            <a:endParaRPr lang="cs-CZ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TH02030073 (EPSILON – TA ČR)</a:t>
            </a:r>
          </a:p>
          <a:p>
            <a:pPr algn="l"/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Revitalizace zemědělské půdy v oblastech ČR ohrožených </a:t>
            </a:r>
            <a:r>
              <a:rPr lang="cs-CZ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suchem</a:t>
            </a:r>
          </a:p>
          <a:p>
            <a:pPr algn="l"/>
            <a:endParaRPr lang="cs-CZ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206553/2011-17253 (</a:t>
            </a:r>
            <a:r>
              <a:rPr lang="cs-CZ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MZe</a:t>
            </a:r>
            <a:r>
              <a:rPr lang="cs-CZ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ČR)</a:t>
            </a:r>
          </a:p>
          <a:p>
            <a:pPr algn="l"/>
            <a:r>
              <a:rPr lang="cs-CZ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Národní program konzervace a využívání genetických zdrojů rostlin a </a:t>
            </a:r>
            <a:r>
              <a:rPr lang="cs-CZ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agrobiodiversity</a:t>
            </a: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77352" y="919355"/>
            <a:ext cx="5789296" cy="664607"/>
          </a:xfrm>
        </p:spPr>
        <p:txBody>
          <a:bodyPr>
            <a:noAutofit/>
          </a:bodyPr>
          <a:lstStyle/>
          <a:p>
            <a:pPr algn="l"/>
            <a:r>
              <a:rPr lang="cs-CZ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Děkuji za pozornost</a:t>
            </a:r>
          </a:p>
        </p:txBody>
      </p:sp>
      <p:pic>
        <p:nvPicPr>
          <p:cNvPr id="1026" name="Picture 2" descr="F:\PŘENOS 19.12.2014\BYLINY\Plané trávy množení\FOTO\2015\2015-07-01 stav porostů a sklizeň Briza media\P7010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94" y="1937979"/>
            <a:ext cx="6023212" cy="4517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7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8355330" cy="447437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 založit travní porost na </a:t>
            </a: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stanovišti ohroženém </a:t>
            </a: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suchem?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472684"/>
            <a:ext cx="85382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UcParenR"/>
            </a:pPr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Využitím umělé závlahy</a:t>
            </a:r>
          </a:p>
          <a:p>
            <a:pPr marL="342900" indent="-342900" algn="just">
              <a:buAutoNum type="alphaUcParenR"/>
            </a:pPr>
            <a:endParaRPr lang="cs-CZ" b="1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AutoNum type="alphaUcParenR"/>
            </a:pP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Založením travního porostu ze suchovzdorných druhů a odrůd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Využití umělé závlahy je ekonomicky náročnější – vhodné pro zakládání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intenzivních trávníků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/>
            <a:endParaRPr lang="cs-CZ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případě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extenzivního krajinného trávníku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obvykle přikláníme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 využití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suchovzdorných druhů a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odrůd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0"/>
          <a:stretch/>
        </p:blipFill>
        <p:spPr>
          <a:xfrm>
            <a:off x="1500188" y="4263390"/>
            <a:ext cx="6143625" cy="236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8355330" cy="618887"/>
          </a:xfrm>
        </p:spPr>
        <p:txBody>
          <a:bodyPr>
            <a:noAutofit/>
          </a:bodyPr>
          <a:lstStyle/>
          <a:p>
            <a:pPr algn="just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Přirozené a polopřirozené travní porosty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244084"/>
            <a:ext cx="85382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posouzení vhodnosti využití konkrétních autochtonních travních druhů pro ozelenění v suchem ohrožených oblastech je důležitá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znalost druhového složení přirozených a polopřirozených travních porostů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vyskytujících se v podmínkách nedostatku vody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/>
            <a:endParaRPr lang="cs-CZ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cs-CZ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výběru komponent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vhodné respektovat výskyt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jednotlivých travních druhů podle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fytogeografických oblastí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ekologických podmínek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jejich přirozeného výskytu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/>
            <a:endParaRPr lang="cs-CZ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cs-CZ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podmínkách České republiky se s travními druhy, které se vyznačují různě velkou tolerancí k suchu, můžeme setkat hlavně v trávnících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písčin a mělkých půd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(třída </a:t>
            </a: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Koelerio-Corynephoretea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a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druhově bohatých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suchých trávnících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(třída </a:t>
            </a: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Festuco-Brometea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lang="cs-CZ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8355330" cy="618887"/>
          </a:xfrm>
        </p:spPr>
        <p:txBody>
          <a:bodyPr>
            <a:noAutofit/>
          </a:bodyPr>
          <a:lstStyle/>
          <a:p>
            <a:pPr algn="just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Trávníky písčin a mělkých půd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163402"/>
            <a:ext cx="853821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oblastech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vátých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písků je půdním pokryvem často přímo písek, případně primitivní půda typu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regozem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Rostliny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opakovaně trpí stresem ze sucha, nedostatkem živin, rychlým střídáním teplotních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extrémů.</a:t>
            </a:r>
          </a:p>
          <a:p>
            <a:pPr algn="just"/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Charakteristické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druhy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trav: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psineček obecný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Agrostis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capillaris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 tuhý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vinealis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metlička křivolaká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Avenella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flexuosa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paličkovec šedavý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Corynephorus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canescens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kostřava drsnolistá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 </a:t>
            </a: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brevipila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k.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vláskovitá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filiformis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k.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ovčí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ovina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k.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červená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 rubra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k.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pochvatá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vaginata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  <a:p>
            <a:pPr algn="just"/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porostech se v závislosti na ekologických podmínkách stanoviště mohou vyskytovat další druhy: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ovsíček časný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praecox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tomka vonná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Anthoxanthum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odoratum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ovsík vyvýšený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Arrhenatherum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elatius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sveřep střešní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Bromus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tectorum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troskut prstnatý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Cynodon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dactylon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kostřava písečná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Festuca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psammophila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k.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žlábkatá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 </a:t>
            </a: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rupicola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smělek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sivý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Koeleria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glauca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lipnice smáčknutá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compressa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luční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pratensis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s.l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bér zelený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Setaria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viridis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kavyl písečný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Stipa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borysthenica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mrvka myší ocásek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Vulpia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myuros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lang="cs-CZ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7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8355330" cy="618887"/>
          </a:xfrm>
        </p:spPr>
        <p:txBody>
          <a:bodyPr>
            <a:noAutofit/>
          </a:bodyPr>
          <a:lstStyle/>
          <a:p>
            <a:pPr algn="just"/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Suché trávníky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176849"/>
            <a:ext cx="853821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Druhy v suchých trávnících jsou přizpůsobeny nedostatku živin a vody, ale vyžadují více světla a vyšší teploty během vegetačního období. Půdy jsou většinou mělké s malou schopností zadržování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vody. Vegetace třídy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Festuco-Brometea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patří k těm s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nejvyšším počtem vzácných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 ohrožených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druhů rostlin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Jedná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o extenzivně obhospodařované porosty na suchých a živinami chudých půdách v teplých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oblastech.</a:t>
            </a:r>
          </a:p>
          <a:p>
            <a:pPr algn="just"/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Diagnostické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druhy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trav: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ovsíř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luční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Avenula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pratensis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válečka prapořitá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Brachypodium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pinnatum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vousatka prstnatá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Botriochloa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ischaemum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kostřava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žlábkatá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Festuca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rupicola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k.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walliská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 </a:t>
            </a: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valesiaca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smělek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štíhlý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Koeleria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macrantha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a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kavyl vláskovitý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Stipa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capillata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  <a:p>
            <a:pPr algn="just"/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Podle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charakteru stanoviště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dále vyskytují: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psineček obecný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Agrostis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capillaris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třeslice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prostřední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Briza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media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sveřep vzpřímený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Bromus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erectus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s.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bezbranný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inermis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smělek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jehlancovitý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Koeleria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pyramidata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bojínek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tuhý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Phleum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phleoides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lipnice úzkolistá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angustifolia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cibulkatá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bulbosa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kavyl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Ivanův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Stipa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pennata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k.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sličný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pulcherrima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aj.</a:t>
            </a:r>
            <a:endParaRPr lang="cs-CZ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3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Bojínek hlíznatý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Phleum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bertolonii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DC.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Roste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roztroušeně na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suchých loukách a pastvinách, úhorech a na okrajích světlých lesů, často na vápenitých a méně úrodných půdách od nížin do podhůří.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Řídce trsnatý víceletý až vytrvalý druh s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10-50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 dlouhými stébly, která jsou na bázi cibulkatě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ztlustlá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Listy jsou 3-12 cm dlouhé, 2-5 mm široké, šedozelené až zelené. Květenstvím je úzce válcovitý lichoklas dlouhý 3-10 cm a široký 3-6 mm; kvete v červnu až červenci.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je 0,25-0,5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směsích patří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konkurenčně slabším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druhům. Nízká produkce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nadzemní biomasy a poměrně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dobrá odolnost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 zatěžování a některým travním chorobám (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sněžné </a:t>
            </a:r>
            <a:r>
              <a:rPr lang="cs-CZ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plísňovitosti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vyšlechtěno několik odrůd pro nezemědělské využití. Používá se do směsí pro krajinné trávníky a trávníky veřejné zeleně na sušších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 teplejších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stanovištích v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zastoupení většinou do 10 %.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00" y="455533"/>
            <a:ext cx="2664000" cy="15613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00" y="2187263"/>
            <a:ext cx="2664000" cy="15142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0" y="3844276"/>
            <a:ext cx="965153" cy="263830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r="20376"/>
          <a:stretch/>
        </p:blipFill>
        <p:spPr>
          <a:xfrm>
            <a:off x="6772680" y="3871892"/>
            <a:ext cx="1988820" cy="256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7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57" y="3561159"/>
            <a:ext cx="1047676" cy="265633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455533"/>
            <a:ext cx="6858000" cy="927497"/>
          </a:xfrm>
        </p:spPr>
        <p:txBody>
          <a:bodyPr>
            <a:noAutofit/>
          </a:bodyPr>
          <a:lstStyle/>
          <a:p>
            <a:pPr algn="l"/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Bojínek tuhý</a:t>
            </a:r>
            <a:endParaRPr lang="cs-CZ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Phleum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phleoides</a:t>
            </a:r>
            <a:r>
              <a:rPr lang="cs-CZ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(L.)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Karsten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0" y="662938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Produkce a kvalita pícnin v období sucha, Brno, 12. 5. 2017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529834"/>
            <a:ext cx="523494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 vyskytující se na výslunných suchých stráních, mezích, stepních loukách a v suchých lesích od nížin do pahorkatin.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Popis:</a:t>
            </a:r>
          </a:p>
          <a:p>
            <a:pPr algn="just"/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Volně trsnatá, vytrvalá šedavě zelená tráva se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stébly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dlouhými 30-60 cm; listy 5-15 cm dlouhé, 1-5 mm široké, ploché s bílým okrajem. Květenstvím je úzce válcovitý lichoklas, k vrcholu postupně zužující, dlouhý 2-10 cm, 4-7 mm široký a kvetoucí v červnu až červenci.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Hmotnost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tisíce obilek 0,1 g.</a:t>
            </a:r>
          </a:p>
          <a:p>
            <a:pPr algn="just"/>
            <a:endParaRPr lang="cs-CZ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využití:</a:t>
            </a:r>
          </a:p>
          <a:p>
            <a:pPr algn="just"/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vhodnou komponentou v suchomilných krajinných </a:t>
            </a:r>
            <a:r>
              <a:rPr lang="cs-CZ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trávnících; 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uplatnění může nalézt zvláště ve svahových partiích.</a:t>
            </a:r>
            <a:endParaRPr lang="cs-CZ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24" y="455533"/>
            <a:ext cx="2664000" cy="158823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24" y="2225650"/>
            <a:ext cx="2664000" cy="132118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/>
          <a:stretch/>
        </p:blipFill>
        <p:spPr>
          <a:xfrm>
            <a:off x="6429637" y="3728717"/>
            <a:ext cx="2376487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0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1107</TotalTime>
  <Words>3165</Words>
  <Application>Microsoft Office PowerPoint</Application>
  <PresentationFormat>Předvádění na obrazovce (4:3)</PresentationFormat>
  <Paragraphs>298</Paragraphs>
  <Slides>32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Office</vt:lpstr>
      <vt:lpstr>Minoritní druhy trav do suchých podmínek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Minoritní druhy trav do suchých podmínek</dc:title>
  <dc:creator>Martin Lošák</dc:creator>
  <cp:lastModifiedBy>Martin Lošák</cp:lastModifiedBy>
  <cp:revision>184</cp:revision>
  <cp:lastPrinted>2017-05-11T17:08:48Z</cp:lastPrinted>
  <dcterms:created xsi:type="dcterms:W3CDTF">2017-05-09T07:19:01Z</dcterms:created>
  <dcterms:modified xsi:type="dcterms:W3CDTF">2017-05-11T21:24:43Z</dcterms:modified>
</cp:coreProperties>
</file>